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15"/>
  </p:notesMasterIdLst>
  <p:sldIdLst>
    <p:sldId id="256" r:id="rId12"/>
    <p:sldId id="257" r:id="rId13"/>
    <p:sldId id="258" r:id="rId14"/>
  </p:sldIdLst>
  <p:sldSz cx="7315200" cy="9601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A9D25C-0C5F-8040-8ED8-5936C2062119}" v="10" dt="2024-09-06T15:32:55.359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460"/>
  </p:normalViewPr>
  <p:slideViewPr>
    <p:cSldViewPr snapToGrid="0">
      <p:cViewPr varScale="1">
        <p:scale>
          <a:sx n="82" d="100"/>
          <a:sy n="82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dner" userId="05772faa-c547-42bd-a4f8-01ff9d39ffcc" providerId="ADAL" clId="{D1A9D25C-0C5F-8040-8ED8-5936C2062119}"/>
    <pc:docChg chg="custSel addSld modSld">
      <pc:chgData name="Catherine Kidner" userId="05772faa-c547-42bd-a4f8-01ff9d39ffcc" providerId="ADAL" clId="{D1A9D25C-0C5F-8040-8ED8-5936C2062119}" dt="2024-09-06T15:55:40.662" v="402" actId="20577"/>
      <pc:docMkLst>
        <pc:docMk/>
      </pc:docMkLst>
      <pc:sldChg chg="addSp delSp modSp new mod">
        <pc:chgData name="Catherine Kidner" userId="05772faa-c547-42bd-a4f8-01ff9d39ffcc" providerId="ADAL" clId="{D1A9D25C-0C5F-8040-8ED8-5936C2062119}" dt="2024-09-06T15:55:40.662" v="402" actId="20577"/>
        <pc:sldMkLst>
          <pc:docMk/>
          <pc:sldMk cId="2768025767" sldId="258"/>
        </pc:sldMkLst>
        <pc:spChg chg="add del">
          <ac:chgData name="Catherine Kidner" userId="05772faa-c547-42bd-a4f8-01ff9d39ffcc" providerId="ADAL" clId="{D1A9D25C-0C5F-8040-8ED8-5936C2062119}" dt="2024-09-06T15:01:17.819" v="2" actId="478"/>
          <ac:spMkLst>
            <pc:docMk/>
            <pc:sldMk cId="2768025767" sldId="258"/>
            <ac:spMk id="3" creationId="{BC2AE5B4-12C6-5F7C-EC3D-33672B2310A7}"/>
          </ac:spMkLst>
        </pc:spChg>
        <pc:spChg chg="add mod">
          <ac:chgData name="Catherine Kidner" userId="05772faa-c547-42bd-a4f8-01ff9d39ffcc" providerId="ADAL" clId="{D1A9D25C-0C5F-8040-8ED8-5936C2062119}" dt="2024-09-06T15:55:04.315" v="392" actId="1076"/>
          <ac:spMkLst>
            <pc:docMk/>
            <pc:sldMk cId="2768025767" sldId="258"/>
            <ac:spMk id="6" creationId="{CCF0E5D4-7DED-8797-0A58-BC8ECE6E819B}"/>
          </ac:spMkLst>
        </pc:spChg>
        <pc:spChg chg="add mod">
          <ac:chgData name="Catherine Kidner" userId="05772faa-c547-42bd-a4f8-01ff9d39ffcc" providerId="ADAL" clId="{D1A9D25C-0C5F-8040-8ED8-5936C2062119}" dt="2024-09-06T15:55:08.680" v="393" actId="1076"/>
          <ac:spMkLst>
            <pc:docMk/>
            <pc:sldMk cId="2768025767" sldId="258"/>
            <ac:spMk id="7" creationId="{8A5418F8-8B8D-EDB9-DA5F-730379DBC67F}"/>
          </ac:spMkLst>
        </pc:spChg>
        <pc:spChg chg="add mod">
          <ac:chgData name="Catherine Kidner" userId="05772faa-c547-42bd-a4f8-01ff9d39ffcc" providerId="ADAL" clId="{D1A9D25C-0C5F-8040-8ED8-5936C2062119}" dt="2024-09-06T15:55:15.782" v="394" actId="1076"/>
          <ac:spMkLst>
            <pc:docMk/>
            <pc:sldMk cId="2768025767" sldId="258"/>
            <ac:spMk id="8" creationId="{05B90560-AD8D-12CD-E39B-3E37126E9F5E}"/>
          </ac:spMkLst>
        </pc:spChg>
        <pc:spChg chg="add mod">
          <ac:chgData name="Catherine Kidner" userId="05772faa-c547-42bd-a4f8-01ff9d39ffcc" providerId="ADAL" clId="{D1A9D25C-0C5F-8040-8ED8-5936C2062119}" dt="2024-09-06T15:55:15.782" v="394" actId="1076"/>
          <ac:spMkLst>
            <pc:docMk/>
            <pc:sldMk cId="2768025767" sldId="258"/>
            <ac:spMk id="11" creationId="{E03BEE93-0501-0AF2-AFBA-82ABAB998A00}"/>
          </ac:spMkLst>
        </pc:spChg>
        <pc:spChg chg="add mod">
          <ac:chgData name="Catherine Kidner" userId="05772faa-c547-42bd-a4f8-01ff9d39ffcc" providerId="ADAL" clId="{D1A9D25C-0C5F-8040-8ED8-5936C2062119}" dt="2024-09-06T15:55:08.680" v="393" actId="1076"/>
          <ac:spMkLst>
            <pc:docMk/>
            <pc:sldMk cId="2768025767" sldId="258"/>
            <ac:spMk id="15" creationId="{15B2B989-63A0-A38A-3BD8-B5475EC3AA00}"/>
          </ac:spMkLst>
        </pc:spChg>
        <pc:spChg chg="add del mod">
          <ac:chgData name="Catherine Kidner" userId="05772faa-c547-42bd-a4f8-01ff9d39ffcc" providerId="ADAL" clId="{D1A9D25C-0C5F-8040-8ED8-5936C2062119}" dt="2024-09-06T15:16:26.448" v="201" actId="478"/>
          <ac:spMkLst>
            <pc:docMk/>
            <pc:sldMk cId="2768025767" sldId="258"/>
            <ac:spMk id="16" creationId="{F86E71ED-D6AD-860C-591F-5BA41D64D8A5}"/>
          </ac:spMkLst>
        </pc:spChg>
        <pc:spChg chg="add mod">
          <ac:chgData name="Catherine Kidner" userId="05772faa-c547-42bd-a4f8-01ff9d39ffcc" providerId="ADAL" clId="{D1A9D25C-0C5F-8040-8ED8-5936C2062119}" dt="2024-09-06T15:55:19.964" v="395" actId="1076"/>
          <ac:spMkLst>
            <pc:docMk/>
            <pc:sldMk cId="2768025767" sldId="258"/>
            <ac:spMk id="18" creationId="{899E4EB9-FFF3-783F-B513-B2E3AEA97FEF}"/>
          </ac:spMkLst>
        </pc:spChg>
        <pc:spChg chg="add mod">
          <ac:chgData name="Catherine Kidner" userId="05772faa-c547-42bd-a4f8-01ff9d39ffcc" providerId="ADAL" clId="{D1A9D25C-0C5F-8040-8ED8-5936C2062119}" dt="2024-09-06T15:55:15.782" v="394" actId="1076"/>
          <ac:spMkLst>
            <pc:docMk/>
            <pc:sldMk cId="2768025767" sldId="258"/>
            <ac:spMk id="19" creationId="{B4A4DD0D-7029-2ABD-5CFD-58ACFA5DE857}"/>
          </ac:spMkLst>
        </pc:spChg>
        <pc:spChg chg="add mod">
          <ac:chgData name="Catherine Kidner" userId="05772faa-c547-42bd-a4f8-01ff9d39ffcc" providerId="ADAL" clId="{D1A9D25C-0C5F-8040-8ED8-5936C2062119}" dt="2024-09-06T15:55:40.662" v="402" actId="20577"/>
          <ac:spMkLst>
            <pc:docMk/>
            <pc:sldMk cId="2768025767" sldId="258"/>
            <ac:spMk id="21" creationId="{B26513E8-0965-DEDB-2429-DF0DCAE8B020}"/>
          </ac:spMkLst>
        </pc:spChg>
        <pc:spChg chg="add mod">
          <ac:chgData name="Catherine Kidner" userId="05772faa-c547-42bd-a4f8-01ff9d39ffcc" providerId="ADAL" clId="{D1A9D25C-0C5F-8040-8ED8-5936C2062119}" dt="2024-09-06T15:55:23.547" v="396" actId="1076"/>
          <ac:spMkLst>
            <pc:docMk/>
            <pc:sldMk cId="2768025767" sldId="258"/>
            <ac:spMk id="22" creationId="{20384724-5C16-F1CE-2D9F-085F4A0962BA}"/>
          </ac:spMkLst>
        </pc:spChg>
        <pc:picChg chg="add mod">
          <ac:chgData name="Catherine Kidner" userId="05772faa-c547-42bd-a4f8-01ff9d39ffcc" providerId="ADAL" clId="{D1A9D25C-0C5F-8040-8ED8-5936C2062119}" dt="2024-09-06T15:55:08.680" v="393" actId="1076"/>
          <ac:picMkLst>
            <pc:docMk/>
            <pc:sldMk cId="2768025767" sldId="258"/>
            <ac:picMk id="5" creationId="{E72E52CD-A323-0D9A-6B07-59FFA97A57E1}"/>
          </ac:picMkLst>
        </pc:picChg>
        <pc:picChg chg="add mod">
          <ac:chgData name="Catherine Kidner" userId="05772faa-c547-42bd-a4f8-01ff9d39ffcc" providerId="ADAL" clId="{D1A9D25C-0C5F-8040-8ED8-5936C2062119}" dt="2024-09-06T15:55:15.782" v="394" actId="1076"/>
          <ac:picMkLst>
            <pc:docMk/>
            <pc:sldMk cId="2768025767" sldId="258"/>
            <ac:picMk id="10" creationId="{7C86BBB8-404A-4C80-DC2A-4C1F62059A57}"/>
          </ac:picMkLst>
        </pc:picChg>
        <pc:picChg chg="add mod">
          <ac:chgData name="Catherine Kidner" userId="05772faa-c547-42bd-a4f8-01ff9d39ffcc" providerId="ADAL" clId="{D1A9D25C-0C5F-8040-8ED8-5936C2062119}" dt="2024-09-06T15:55:15.782" v="394" actId="1076"/>
          <ac:picMkLst>
            <pc:docMk/>
            <pc:sldMk cId="2768025767" sldId="258"/>
            <ac:picMk id="13" creationId="{0E1D8F48-25A7-A59C-FD3A-E876613814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move the slide</a:t>
            </a: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A72B428-B36D-43E0-A985-807A5E35BBF5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  <a:prstGeom prst="rect">
            <a:avLst/>
          </a:prstGeom>
          <a:ln w="0">
            <a:noFill/>
          </a:ln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F57EC2-6D3B-4CFF-A7E2-5B8BB3321D7C}" type="slidenum">
              <a:rPr lang="en-US" sz="12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65760" y="383040"/>
            <a:ext cx="6583320" cy="16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65760" y="2246400"/>
            <a:ext cx="6583320" cy="556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F92B90-31C3-4A86-89A1-FEEA1D8F45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E1DAB28-F212-4527-B9E3-BE34450038C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92624F45-9A70-45D5-93FC-F3F857AD027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1C4AC75-C300-439E-9615-D1DA4CEA87A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0B0F712-7E49-4492-ABBA-CB48E14E903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5760" y="383040"/>
            <a:ext cx="6583320" cy="16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65760" y="2246400"/>
            <a:ext cx="6583320" cy="556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DE7AD2-5202-4D4A-BFFB-5B3781439B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6C253D1-D9FB-4921-807E-7FD44087F6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5760" y="383040"/>
            <a:ext cx="6583320" cy="16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65760" y="2246400"/>
            <a:ext cx="3212640" cy="556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739320" y="2246400"/>
            <a:ext cx="3212640" cy="556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1F3327A-C6B3-4F31-9E6C-C5137C74C7E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A00B109-C12B-40C6-AA8C-21F3C68EFAD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5760" y="383040"/>
            <a:ext cx="6583320" cy="16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224A5E8-6961-4BDE-84C5-241BE22CF30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75352E9-C674-415F-A390-4813199692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48640" y="2982600"/>
            <a:ext cx="6217560" cy="2057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EC23A0C-809A-49D8-A608-5D7D87887B8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5760" y="382320"/>
            <a:ext cx="2406240" cy="1626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860200" y="382320"/>
            <a:ext cx="4088880" cy="81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65760" y="2009160"/>
            <a:ext cx="2406240" cy="6567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8CEB5C-DD94-436C-BDFA-129AEAFEB567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33880" y="6720840"/>
            <a:ext cx="4388760" cy="793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433880" y="857880"/>
            <a:ext cx="4388760" cy="57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433880" y="7514280"/>
            <a:ext cx="4388760" cy="1126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695553-29E2-485A-9625-18A856540C10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5760" y="384480"/>
            <a:ext cx="65833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65760" y="2240280"/>
            <a:ext cx="6583320" cy="63360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E32FAC-9892-44FC-9F3D-D6503D15E7C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03520" y="384480"/>
            <a:ext cx="1645560" cy="81918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5760" y="384480"/>
            <a:ext cx="4815360" cy="81918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293725-F0AD-4309-9816-A80E9D64A16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5760" y="384480"/>
            <a:ext cx="65833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5760" y="2240280"/>
            <a:ext cx="6583320" cy="633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A9A755-247F-42BE-BB48-8727E2D70D1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77800" y="6169680"/>
            <a:ext cx="6217560" cy="1906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1" strike="noStrike" cap="all" spc="-1">
                <a:solidFill>
                  <a:schemeClr val="dk1"/>
                </a:solidFill>
                <a:latin typeface="Calibri"/>
              </a:rPr>
              <a:t>Click to edit Master title style</a:t>
            </a:r>
            <a:endParaRPr lang="en-US" sz="4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77800" y="4069440"/>
            <a:ext cx="6217560" cy="209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53A6FF-3007-4E20-AF0B-D8367568CC4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5760" y="384480"/>
            <a:ext cx="65833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65760" y="2240280"/>
            <a:ext cx="3230640" cy="633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718440" y="2240280"/>
            <a:ext cx="3230640" cy="6336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6BB24EE-1B20-48A7-A868-3941D0F554DF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5760" y="384480"/>
            <a:ext cx="65833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65760" y="2149200"/>
            <a:ext cx="3231720" cy="895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65760" y="3044880"/>
            <a:ext cx="3231720" cy="553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715920" y="2149200"/>
            <a:ext cx="3233160" cy="895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3715920" y="3044880"/>
            <a:ext cx="3233160" cy="5531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Master text styles</a:t>
            </a: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E0F74C6-5795-4870-B09E-1335B6BA317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5760" y="384480"/>
            <a:ext cx="65833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chemeClr val="dk1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DCD27F-AA9B-41B8-A3B1-38D78F89B896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36576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2499480" y="8898840"/>
            <a:ext cx="231624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5242680" y="8898840"/>
            <a:ext cx="1706400" cy="510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F6AAAD-46EA-446B-9FCD-0E338F0556DA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GB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365760" y="383040"/>
            <a:ext cx="6583320" cy="160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365760" y="2246400"/>
            <a:ext cx="6583320" cy="5568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10"/>
          <p:cNvGraphicFramePr/>
          <p:nvPr>
            <p:extLst>
              <p:ext uri="{D42A27DB-BD31-4B8C-83A1-F6EECF244321}">
                <p14:modId xmlns:p14="http://schemas.microsoft.com/office/powerpoint/2010/main" val="254759609"/>
              </p:ext>
            </p:extLst>
          </p:nvPr>
        </p:nvGraphicFramePr>
        <p:xfrm>
          <a:off x="3955286" y="725664"/>
          <a:ext cx="1224720" cy="16459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2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20">
                <a:tc gridSpan="2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Arithmetic</a:t>
                      </a:r>
                      <a:endParaRPr lang="en-GB" sz="1000" strike="noStrike" spc="-1" dirty="0">
                        <a:solidFill>
                          <a:srgbClr val="FFFFFF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Addition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+ b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Subtraction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- b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Multiplication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* b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Division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/ b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Exponent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a**b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680">
                <a:tc>
                  <a:txBody>
                    <a:bodyPr/>
                    <a:lstStyle/>
                    <a:p>
                      <a:pPr lvl="0" defTabSz="91440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Increment</a:t>
                      </a:r>
                    </a:p>
                  </a:txBody>
                  <a:tcPr marL="27360" marR="1800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= a + b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+= b</a:t>
                      </a:r>
                    </a:p>
                  </a:txBody>
                  <a:tcPr marL="27360" marR="1800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976907"/>
                  </a:ext>
                </a:extLst>
              </a:tr>
            </a:tbl>
          </a:graphicData>
        </a:graphic>
      </p:graphicFrame>
      <p:graphicFrame>
        <p:nvGraphicFramePr>
          <p:cNvPr id="77" name="Table 43"/>
          <p:cNvGraphicFramePr/>
          <p:nvPr>
            <p:extLst>
              <p:ext uri="{D42A27DB-BD31-4B8C-83A1-F6EECF244321}">
                <p14:modId xmlns:p14="http://schemas.microsoft.com/office/powerpoint/2010/main" val="2712038369"/>
              </p:ext>
            </p:extLst>
          </p:nvPr>
        </p:nvGraphicFramePr>
        <p:xfrm>
          <a:off x="428214" y="2387214"/>
          <a:ext cx="2168746" cy="14289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9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50">
                  <a:extLst>
                    <a:ext uri="{9D8B030D-6E8A-4147-A177-3AD203B41FA5}">
                      <a16:colId xmlns:a16="http://schemas.microsoft.com/office/drawing/2014/main" val="546672933"/>
                    </a:ext>
                  </a:extLst>
                </a:gridCol>
              </a:tblGrid>
              <a:tr h="2426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Lists and loops</a:t>
                      </a:r>
                      <a:endParaRPr lang="en-GB" sz="1000" strike="noStrike" spc="-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GB" sz="1000" strike="noStrike" spc="-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Create a list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names = ['eagle', 'pigeon']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69090"/>
                  </a:ext>
                </a:extLst>
              </a:tr>
              <a:tr h="2426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Number of elements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len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names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572810"/>
                  </a:ext>
                </a:extLst>
              </a:tr>
              <a:tr h="2426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Access 2</a:t>
                      </a:r>
                      <a:r>
                        <a:rPr lang="en-US" sz="800" strike="noStrike" spc="-1" baseline="30000" dirty="0">
                          <a:solidFill>
                            <a:srgbClr val="000000"/>
                          </a:solidFill>
                        </a:rPr>
                        <a:t>nd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element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 names[1]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44092"/>
                  </a:ext>
                </a:extLst>
              </a:tr>
              <a:tr h="2426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Loop through a list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for s in names:</a:t>
                      </a: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     print( s )</a:t>
                      </a: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 'finished'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441931"/>
                  </a:ext>
                </a:extLst>
              </a:tr>
            </a:tbl>
          </a:graphicData>
        </a:graphic>
      </p:graphicFrame>
      <p:sp>
        <p:nvSpPr>
          <p:cNvPr id="78" name="TextBox 1"/>
          <p:cNvSpPr/>
          <p:nvPr/>
        </p:nvSpPr>
        <p:spPr>
          <a:xfrm>
            <a:off x="3511080" y="10938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TextBox 4"/>
          <p:cNvSpPr/>
          <p:nvPr/>
        </p:nvSpPr>
        <p:spPr>
          <a:xfrm>
            <a:off x="1257125" y="48918"/>
            <a:ext cx="47934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400" b="1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PYTHON COMMAND</a:t>
            </a:r>
            <a:r>
              <a:rPr lang="en-US" sz="1400" b="1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 AND SYNTAX CHEATSHEET</a:t>
            </a:r>
            <a:endParaRPr lang="en-GB" sz="1400" b="0" strike="noStrike" spc="-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You can take this into the </a:t>
            </a:r>
            <a:r>
              <a:rPr lang="en-US" sz="1400" strike="noStrike" spc="-1" err="1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openbook</a:t>
            </a:r>
            <a:r>
              <a:rPr lang="en-US" sz="1400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 exam</a:t>
            </a:r>
            <a:endParaRPr lang="en-GB" sz="1400" strike="noStrike" spc="-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1" name="Picture 22"/>
          <p:cNvPicPr/>
          <p:nvPr/>
        </p:nvPicPr>
        <p:blipFill>
          <a:blip r:embed="rId3"/>
          <a:stretch/>
        </p:blipFill>
        <p:spPr>
          <a:xfrm>
            <a:off x="443424" y="132084"/>
            <a:ext cx="394200" cy="3942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82" name="Table 24"/>
          <p:cNvGraphicFramePr/>
          <p:nvPr>
            <p:extLst>
              <p:ext uri="{D42A27DB-BD31-4B8C-83A1-F6EECF244321}">
                <p14:modId xmlns:p14="http://schemas.microsoft.com/office/powerpoint/2010/main" val="1522562989"/>
              </p:ext>
            </p:extLst>
          </p:nvPr>
        </p:nvGraphicFramePr>
        <p:xfrm>
          <a:off x="431256" y="5480732"/>
          <a:ext cx="2055216" cy="670560"/>
        </p:xfrm>
        <a:graphic>
          <a:graphicData uri="http://schemas.openxmlformats.org/drawingml/2006/table">
            <a:tbl>
              <a:tblPr firstRow="1" bandRow="1"/>
              <a:tblGrid>
                <a:gridCol w="527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873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1" strike="noStrike" spc="-1" dirty="0">
                          <a:solidFill>
                            <a:schemeClr val="lt1"/>
                          </a:solidFill>
                          <a:latin typeface="Calibri"/>
                        </a:rPr>
                        <a:t>Reading files into </a:t>
                      </a:r>
                      <a:r>
                        <a:rPr lang="en-US" sz="1000" b="1" strike="noStrike" spc="-1" dirty="0" err="1">
                          <a:solidFill>
                            <a:schemeClr val="lt1"/>
                          </a:solidFill>
                          <a:latin typeface="Calibri"/>
                        </a:rPr>
                        <a:t>DataFrames</a:t>
                      </a:r>
                    </a:p>
                  </a:txBody>
                  <a:tcPr marL="45720" marR="45720">
                    <a:lnL w="0">
                      <a:noFill/>
                      <a:prstDash val="solid"/>
                    </a:lnL>
                    <a:lnR w="0">
                      <a:noFill/>
                      <a:prstDash val="solid"/>
                    </a:lnR>
                    <a:lnT w="0">
                      <a:noFill/>
                      <a:prstDash val="solid"/>
                    </a:lnT>
                    <a:lnB w="0">
                      <a:noFill/>
                      <a:prstDash val="soli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b="0" strike="noStrike" spc="-1" dirty="0">
                          <a:solidFill>
                            <a:schemeClr val="dk1"/>
                          </a:solidFill>
                          <a:latin typeface="Calibri"/>
                        </a:rPr>
                        <a:t>csv files</a:t>
                      </a:r>
                      <a:endParaRPr lang="en-US" sz="800" b="0" dirty="0"/>
                    </a:p>
                  </a:txBody>
                  <a:tcPr marL="45720" marR="45720">
                    <a:lnL w="0">
                      <a:noFill/>
                      <a:prstDash val="solid"/>
                    </a:lnL>
                    <a:lnR w="3175">
                      <a:solidFill>
                        <a:schemeClr val="bg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b="0" strike="noStrike" spc="-1" dirty="0">
                          <a:solidFill>
                            <a:schemeClr val="dk1"/>
                          </a:solidFill>
                          <a:latin typeface="Calibri"/>
                        </a:rPr>
                        <a:t>birds = </a:t>
                      </a:r>
                      <a:r>
                        <a:rPr lang="en-US" sz="800" b="0" strike="noStrike" spc="-1" dirty="0" err="1">
                          <a:solidFill>
                            <a:schemeClr val="dk1"/>
                          </a:solidFill>
                          <a:latin typeface="Calibri"/>
                        </a:rPr>
                        <a:t>pd.read_csv</a:t>
                      </a:r>
                      <a:r>
                        <a:rPr lang="en-US" sz="800" b="0" strike="noStrike" spc="-1" dirty="0">
                          <a:solidFill>
                            <a:schemeClr val="dk1"/>
                          </a:solidFill>
                          <a:latin typeface="Calibri"/>
                        </a:rPr>
                        <a:t>( 'birds.csv'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  <a:prstDash val="solid"/>
                    </a:lnL>
                    <a:lnR w="0">
                      <a:noFill/>
                      <a:prstDash val="solid"/>
                    </a:lnR>
                    <a:lnT w="0">
                      <a:noFill/>
                      <a:prstDash val="solid"/>
                    </a:lnT>
                    <a:lnB w="0">
                      <a:noFill/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b="0" strike="noStrike" spc="-1" dirty="0">
                          <a:solidFill>
                            <a:schemeClr val="dk1"/>
                          </a:solidFill>
                          <a:latin typeface="Calibri"/>
                        </a:rPr>
                        <a:t>Excel files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</a:rPr>
                        <a:t>birds = </a:t>
                      </a:r>
                      <a:r>
                        <a:rPr lang="en-US" sz="800" b="0" i="0" u="none" strike="noStrike" spc="-1" noProof="0" dirty="0" err="1">
                          <a:solidFill>
                            <a:srgbClr val="000000"/>
                          </a:solidFill>
                        </a:rPr>
                        <a:t>pd.read_excel</a:t>
                      </a: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</a:rPr>
                        <a:t>( 'birds.xlsx' )</a:t>
                      </a:r>
                      <a:endParaRPr lang="en-US" sz="800" b="0" dirty="0"/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</a:tbl>
          </a:graphicData>
        </a:graphic>
      </p:graphicFrame>
      <p:graphicFrame>
        <p:nvGraphicFramePr>
          <p:cNvPr id="83" name="Table 30"/>
          <p:cNvGraphicFramePr/>
          <p:nvPr>
            <p:extLst>
              <p:ext uri="{D42A27DB-BD31-4B8C-83A1-F6EECF244321}">
                <p14:modId xmlns:p14="http://schemas.microsoft.com/office/powerpoint/2010/main" val="1370953228"/>
              </p:ext>
            </p:extLst>
          </p:nvPr>
        </p:nvGraphicFramePr>
        <p:xfrm>
          <a:off x="3955813" y="2639908"/>
          <a:ext cx="2015541" cy="2529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80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958">
                  <a:extLst>
                    <a:ext uri="{9D8B030D-6E8A-4147-A177-3AD203B41FA5}">
                      <a16:colId xmlns:a16="http://schemas.microsoft.com/office/drawing/2014/main" val="176175941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Conditional statements (if, else)</a:t>
                      </a:r>
                      <a:endParaRPr lang="en-GB" sz="1000" strike="noStrike" spc="-1" dirty="0">
                        <a:solidFill>
                          <a:srgbClr val="FFFFFF"/>
                        </a:solidFill>
                      </a:endParaRPr>
                    </a:p>
                  </a:txBody>
                  <a:tcPr marL="27360" marR="18000">
                    <a:lnL w="6350">
                      <a:solidFill>
                        <a:schemeClr val="bg1"/>
                      </a:solidFill>
                    </a:lnL>
                    <a:lnR w="6350">
                      <a:solidFill>
                        <a:schemeClr val="bg1"/>
                      </a:solidFill>
                    </a:lnR>
                    <a:lnT w="6350">
                      <a:solidFill>
                        <a:schemeClr val="bg1"/>
                      </a:solidFill>
                    </a:lnT>
                    <a:lnB w="6350">
                      <a:solidFill>
                        <a:schemeClr val="bg1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if x &gt; 7: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   print( 'x is greater than 7' ) 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else:	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   print( 'x is less than or equal to 7' 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6350">
                      <a:solidFill>
                        <a:schemeClr val="bg1"/>
                      </a:solidFill>
                    </a:lnR>
                    <a:lnT w="6350">
                      <a:solidFill>
                        <a:schemeClr val="bg1"/>
                      </a:solidFill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vl="0" defTabSz="91440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8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test if x is in a range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if 3 &lt;= x &lt;= 7:</a:t>
                      </a:r>
                    </a:p>
                  </a:txBody>
                  <a:tcPr marL="45720" marR="4572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4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test if x is outside of a range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if x &lt; 3 or x &gt; 7: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875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equal to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==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958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not equal to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!=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95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greater than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&gt;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406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less than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&lt;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974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greater than or equal to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&gt;=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31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Is less than or equal to</a:t>
                      </a:r>
                    </a:p>
                  </a:txBody>
                  <a:tcPr marL="45720" marR="45720">
                    <a:lnL w="0">
                      <a:noFill/>
                    </a:lnL>
                    <a:lnR w="6350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&lt;=</a:t>
                      </a:r>
                    </a:p>
                  </a:txBody>
                  <a:tcPr marL="45720" marR="45720">
                    <a:lnL w="6350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68798"/>
                  </a:ext>
                </a:extLst>
              </a:tr>
            </a:tbl>
          </a:graphicData>
        </a:graphic>
      </p:graphicFrame>
      <p:graphicFrame>
        <p:nvGraphicFramePr>
          <p:cNvPr id="2" name="Table 25">
            <a:extLst>
              <a:ext uri="{FF2B5EF4-FFF2-40B4-BE49-F238E27FC236}">
                <a16:creationId xmlns:a16="http://schemas.microsoft.com/office/drawing/2014/main" id="{F513FF88-4343-B254-E254-655849C7FB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578841"/>
              </p:ext>
            </p:extLst>
          </p:nvPr>
        </p:nvGraphicFramePr>
        <p:xfrm>
          <a:off x="433359" y="727673"/>
          <a:ext cx="2638346" cy="16154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7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Printing and f-strings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 a string</a:t>
                      </a:r>
                      <a:endParaRPr lang="en-GB" sz="800" strike="noStrike" spc="-1" dirty="0">
                        <a:solidFill>
                          <a:srgbClr val="000000"/>
                        </a:solidFill>
                      </a:endParaRPr>
                    </a:p>
                  </a:txBody>
                  <a:tcPr marL="45720" marR="45720" anchor="ctr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print("bird")</a:t>
                      </a: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print('eagle')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3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 a variable's value</a:t>
                      </a:r>
                    </a:p>
                  </a:txBody>
                  <a:tcPr marL="45720" marR="45720" anchor="ctr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animal = 'bird'</a:t>
                      </a: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name = 'eagle'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print(animal, name)</a:t>
                      </a:r>
                    </a:p>
                  </a:txBody>
                  <a:tcPr marL="45720" marR="45720" marT="0" marB="0" anchor="ctr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8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 with an f-string</a:t>
                      </a:r>
                      <a:endParaRPr lang="en-US" dirty="0"/>
                    </a:p>
                  </a:txBody>
                  <a:tcPr marL="45720" marR="45720" anchor="ctr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f'An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 {name} is a {animal}' )</a:t>
                      </a: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36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 a number to 2dp</a:t>
                      </a:r>
                    </a:p>
                  </a:txBody>
                  <a:tcPr marL="45720" marR="45720" anchor="ctr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x = 3.1428</a:t>
                      </a:r>
                    </a:p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f'value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of x = {x:.2f}' )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marL="45720" marR="45720" anchor="ctr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DCEE139-F9A7-D18F-46B0-B8DD6BFF5D34}"/>
              </a:ext>
            </a:extLst>
          </p:cNvPr>
          <p:cNvGrpSpPr/>
          <p:nvPr/>
        </p:nvGrpSpPr>
        <p:grpSpPr>
          <a:xfrm>
            <a:off x="2214009" y="776176"/>
            <a:ext cx="991001" cy="345219"/>
            <a:chOff x="2215929" y="1001844"/>
            <a:chExt cx="991001" cy="345219"/>
          </a:xfrm>
        </p:grpSpPr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1CB8F095-138B-AB00-8B57-19DDDA432B44}"/>
                </a:ext>
              </a:extLst>
            </p:cNvPr>
            <p:cNvSpPr/>
            <p:nvPr/>
          </p:nvSpPr>
          <p:spPr>
            <a:xfrm>
              <a:off x="2215929" y="1001844"/>
              <a:ext cx="991001" cy="338615"/>
            </a:xfrm>
            <a:prstGeom prst="wedgeEllipseCallout">
              <a:avLst/>
            </a:prstGeom>
            <a:solidFill>
              <a:srgbClr val="FFFFFF">
                <a:alpha val="79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C8F587-90F4-19E6-5BE7-B3A20465D5FA}"/>
                </a:ext>
              </a:extLst>
            </p:cNvPr>
            <p:cNvSpPr txBox="1"/>
            <p:nvPr/>
          </p:nvSpPr>
          <p:spPr>
            <a:xfrm>
              <a:off x="2287200" y="1008509"/>
              <a:ext cx="86283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>
                  <a:ea typeface="Calibri"/>
                  <a:cs typeface="Calibri"/>
                </a:rPr>
                <a:t>Single or double quotes are ok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C4B79B-E23A-0198-0014-E2A2BBD0E003}"/>
              </a:ext>
            </a:extLst>
          </p:cNvPr>
          <p:cNvGrpSpPr/>
          <p:nvPr/>
        </p:nvGrpSpPr>
        <p:grpSpPr>
          <a:xfrm>
            <a:off x="2706051" y="1217200"/>
            <a:ext cx="991001" cy="618284"/>
            <a:chOff x="2215929" y="1001844"/>
            <a:chExt cx="991001" cy="371879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FE2D588B-7B38-D52D-54E5-8F5E7E359474}"/>
                </a:ext>
              </a:extLst>
            </p:cNvPr>
            <p:cNvSpPr/>
            <p:nvPr/>
          </p:nvSpPr>
          <p:spPr>
            <a:xfrm>
              <a:off x="2215929" y="1001844"/>
              <a:ext cx="991001" cy="338615"/>
            </a:xfrm>
            <a:prstGeom prst="wedgeEllipseCallout">
              <a:avLst/>
            </a:prstGeom>
            <a:solidFill>
              <a:srgbClr val="FFFFFF">
                <a:alpha val="79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B686AE-4CAF-CA76-8B16-45A3DF4D648E}"/>
                </a:ext>
              </a:extLst>
            </p:cNvPr>
            <p:cNvSpPr txBox="1"/>
            <p:nvPr/>
          </p:nvSpPr>
          <p:spPr>
            <a:xfrm>
              <a:off x="2259126" y="1021999"/>
              <a:ext cx="913694" cy="3517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>
                  <a:ea typeface="Calibri"/>
                  <a:cs typeface="Calibri"/>
                </a:rPr>
                <a:t>Remember the f before the quote and the curly brackets </a:t>
              </a:r>
              <a:endParaRPr lang="en-US" dirty="0">
                <a:ea typeface="Calibri"/>
                <a:cs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21C78D9-FB80-E4C4-1807-6BCBF3668E1C}"/>
              </a:ext>
            </a:extLst>
          </p:cNvPr>
          <p:cNvGrpSpPr/>
          <p:nvPr/>
        </p:nvGrpSpPr>
        <p:grpSpPr>
          <a:xfrm>
            <a:off x="4963558" y="1829912"/>
            <a:ext cx="991001" cy="339646"/>
            <a:chOff x="2215929" y="1000813"/>
            <a:chExt cx="991001" cy="339646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31F5BC9D-D6CE-96CD-9CB6-183C377B9121}"/>
                </a:ext>
              </a:extLst>
            </p:cNvPr>
            <p:cNvSpPr/>
            <p:nvPr/>
          </p:nvSpPr>
          <p:spPr>
            <a:xfrm>
              <a:off x="2215929" y="1001844"/>
              <a:ext cx="991001" cy="338615"/>
            </a:xfrm>
            <a:prstGeom prst="wedgeEllipseCallout">
              <a:avLst/>
            </a:prstGeom>
            <a:solidFill>
              <a:srgbClr val="FFFFFF">
                <a:alpha val="79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E9CB6-04EB-3299-E5FF-AD293A2FED6D}"/>
                </a:ext>
              </a:extLst>
            </p:cNvPr>
            <p:cNvSpPr txBox="1"/>
            <p:nvPr/>
          </p:nvSpPr>
          <p:spPr>
            <a:xfrm>
              <a:off x="2256476" y="1000813"/>
              <a:ext cx="89357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>
                  <a:ea typeface="Calibri"/>
                  <a:cs typeface="Calibri"/>
                </a:rPr>
                <a:t>These both increment a by b</a:t>
              </a:r>
              <a:endParaRPr lang="en-US" dirty="0">
                <a:ea typeface="Calibri"/>
                <a:cs typeface="Calibri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33A178-1899-A3B6-7D39-AC2524FF8D06}"/>
              </a:ext>
            </a:extLst>
          </p:cNvPr>
          <p:cNvGrpSpPr/>
          <p:nvPr/>
        </p:nvGrpSpPr>
        <p:grpSpPr>
          <a:xfrm>
            <a:off x="2305211" y="2353500"/>
            <a:ext cx="991001" cy="339646"/>
            <a:chOff x="2215929" y="1000813"/>
            <a:chExt cx="991001" cy="339646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A856EE5F-1E75-A760-0056-ECFFCD018B10}"/>
                </a:ext>
              </a:extLst>
            </p:cNvPr>
            <p:cNvSpPr/>
            <p:nvPr/>
          </p:nvSpPr>
          <p:spPr>
            <a:xfrm>
              <a:off x="2215929" y="1001844"/>
              <a:ext cx="991001" cy="338615"/>
            </a:xfrm>
            <a:prstGeom prst="wedgeEllipseCallout">
              <a:avLst/>
            </a:prstGeom>
            <a:solidFill>
              <a:srgbClr val="FFFFFF">
                <a:alpha val="79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06F704-04C3-D634-75C7-E4415FB4FD96}"/>
                </a:ext>
              </a:extLst>
            </p:cNvPr>
            <p:cNvSpPr txBox="1"/>
            <p:nvPr/>
          </p:nvSpPr>
          <p:spPr>
            <a:xfrm>
              <a:off x="2256476" y="1000813"/>
              <a:ext cx="893570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>
                  <a:ea typeface="Calibri"/>
                  <a:cs typeface="Calibri"/>
                </a:rPr>
                <a:t>Don't forget the square brackets</a:t>
              </a:r>
              <a:endParaRPr lang="en-US" dirty="0"/>
            </a:p>
          </p:txBody>
        </p:sp>
      </p:grp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D19746BB-3686-3803-F70C-C8BC47EB0476}"/>
              </a:ext>
            </a:extLst>
          </p:cNvPr>
          <p:cNvSpPr/>
          <p:nvPr/>
        </p:nvSpPr>
        <p:spPr>
          <a:xfrm>
            <a:off x="2161256" y="3252897"/>
            <a:ext cx="1282931" cy="461768"/>
          </a:xfrm>
          <a:prstGeom prst="wedgeEllipseCallout">
            <a:avLst/>
          </a:prstGeom>
          <a:solidFill>
            <a:srgbClr val="FFFFFF">
              <a:alpha val="79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E1444-B713-6DFF-1099-A987C99D5103}"/>
              </a:ext>
            </a:extLst>
          </p:cNvPr>
          <p:cNvSpPr txBox="1"/>
          <p:nvPr/>
        </p:nvSpPr>
        <p:spPr>
          <a:xfrm>
            <a:off x="2047754" y="3286709"/>
            <a:ext cx="15124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ea typeface="Calibri"/>
                <a:cs typeface="Calibri"/>
              </a:rPr>
              <a:t>Don't forget the colon.</a:t>
            </a:r>
          </a:p>
          <a:p>
            <a:pPr algn="ctr"/>
            <a:r>
              <a:rPr lang="en-US" sz="800" dirty="0">
                <a:ea typeface="Calibri"/>
                <a:cs typeface="Calibri"/>
              </a:rPr>
              <a:t>Only indented code is in the loop.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7755494C-1CC7-DD7D-680C-9F381F7989EB}"/>
              </a:ext>
            </a:extLst>
          </p:cNvPr>
          <p:cNvSpPr/>
          <p:nvPr/>
        </p:nvSpPr>
        <p:spPr>
          <a:xfrm>
            <a:off x="2079416" y="2943238"/>
            <a:ext cx="960815" cy="268166"/>
          </a:xfrm>
          <a:prstGeom prst="wedgeEllipseCallout">
            <a:avLst/>
          </a:prstGeom>
          <a:solidFill>
            <a:srgbClr val="FFFFFF">
              <a:alpha val="79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98E36-5AC7-0B50-07E7-8EF4802186B0}"/>
              </a:ext>
            </a:extLst>
          </p:cNvPr>
          <p:cNvSpPr txBox="1"/>
          <p:nvPr/>
        </p:nvSpPr>
        <p:spPr>
          <a:xfrm>
            <a:off x="2124993" y="2906976"/>
            <a:ext cx="8935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ea typeface="Calibri"/>
                <a:cs typeface="Calibri"/>
              </a:rPr>
              <a:t>Indexing starts from zero</a:t>
            </a:r>
            <a:endParaRPr lang="en-US" dirty="0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30AEE35-8E92-61FD-09CC-CCCCDDB972B0}"/>
              </a:ext>
            </a:extLst>
          </p:cNvPr>
          <p:cNvSpPr/>
          <p:nvPr/>
        </p:nvSpPr>
        <p:spPr>
          <a:xfrm>
            <a:off x="5519749" y="2842017"/>
            <a:ext cx="991001" cy="419128"/>
          </a:xfrm>
          <a:prstGeom prst="wedgeEllipseCallout">
            <a:avLst/>
          </a:prstGeom>
          <a:solidFill>
            <a:srgbClr val="FFFFFF">
              <a:alpha val="79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D4BD80-420D-415B-AC38-CB43A330FE19}"/>
              </a:ext>
            </a:extLst>
          </p:cNvPr>
          <p:cNvSpPr txBox="1"/>
          <p:nvPr/>
        </p:nvSpPr>
        <p:spPr>
          <a:xfrm>
            <a:off x="5525079" y="2840986"/>
            <a:ext cx="9287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ea typeface="Calibri"/>
                <a:cs typeface="Calibri"/>
              </a:rPr>
              <a:t>Don't forget the colons or the indentations</a:t>
            </a:r>
            <a:endParaRPr lang="en-US" dirty="0"/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CA61351C-3D82-B656-CDA4-085DA9199E73}"/>
              </a:ext>
            </a:extLst>
          </p:cNvPr>
          <p:cNvSpPr/>
          <p:nvPr/>
        </p:nvSpPr>
        <p:spPr>
          <a:xfrm flipV="1">
            <a:off x="5673612" y="4002669"/>
            <a:ext cx="991001" cy="461484"/>
          </a:xfrm>
          <a:prstGeom prst="wedgeEllipseCallout">
            <a:avLst/>
          </a:prstGeom>
          <a:solidFill>
            <a:srgbClr val="FFFFFF">
              <a:alpha val="79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31908-5D88-BD3D-0049-4711B1A46F25}"/>
              </a:ext>
            </a:extLst>
          </p:cNvPr>
          <p:cNvSpPr txBox="1"/>
          <p:nvPr/>
        </p:nvSpPr>
        <p:spPr>
          <a:xfrm>
            <a:off x="5704089" y="4020386"/>
            <a:ext cx="9287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ea typeface="Calibri"/>
                <a:cs typeface="Calibri"/>
              </a:rPr>
              <a:t>Double equals for conditions, single for assignment</a:t>
            </a:r>
          </a:p>
        </p:txBody>
      </p:sp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id="{16792D47-FF7E-E1A3-C17B-B34AEC6B5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245510"/>
              </p:ext>
            </p:extLst>
          </p:nvPr>
        </p:nvGraphicFramePr>
        <p:xfrm>
          <a:off x="423965" y="6265659"/>
          <a:ext cx="2001344" cy="6705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9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823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Printing </a:t>
                      </a:r>
                      <a:r>
                        <a:rPr lang="en-US" sz="1000" strike="noStrike" spc="-1" dirty="0" err="1">
                          <a:solidFill>
                            <a:srgbClr val="FFFFFF"/>
                          </a:solidFill>
                        </a:rPr>
                        <a:t>DataFrames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Whole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dataframe</a:t>
                      </a:r>
                      <a:endParaRPr lang="en-US" sz="800" dirty="0" err="1">
                        <a:solidFill>
                          <a:srgbClr val="000000"/>
                        </a:solidFill>
                      </a:endParaRP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print( birds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single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print( birds['eagles'] )</a:t>
                      </a:r>
                      <a:endParaRPr lang="en-US" sz="800" dirty="0"/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</a:tbl>
          </a:graphicData>
        </a:graphic>
      </p:graphicFrame>
      <p:graphicFrame>
        <p:nvGraphicFramePr>
          <p:cNvPr id="27" name="Table 24">
            <a:extLst>
              <a:ext uri="{FF2B5EF4-FFF2-40B4-BE49-F238E27FC236}">
                <a16:creationId xmlns:a16="http://schemas.microsoft.com/office/drawing/2014/main" id="{725F18C6-A038-70B4-3F6D-400A13861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000793"/>
              </p:ext>
            </p:extLst>
          </p:nvPr>
        </p:nvGraphicFramePr>
        <p:xfrm>
          <a:off x="423965" y="7050586"/>
          <a:ext cx="3140691" cy="1005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6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3393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Histograms (frequency distributions)</a:t>
                      </a: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00" strike="noStrike" spc="-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Each and every column in a single graph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sns.displot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birds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A single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b="0" i="0" u="none" strike="noStrike" spc="-1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sns.displot</a:t>
                      </a: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 birds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['eagle'] )</a:t>
                      </a:r>
                      <a:endParaRPr lang="en-US" sz="800" dirty="0"/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Relative frequency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b="0" i="0" u="none" strike="noStrike" spc="-1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sns.displot</a:t>
                      </a:r>
                      <a:r>
                        <a:rPr lang="en-US" sz="800" b="0" i="0" u="none" strike="noStrike" spc="-1" noProof="0" dirty="0">
                          <a:solidFill>
                            <a:srgbClr val="000000"/>
                          </a:solidFill>
                          <a:latin typeface="Calibri"/>
                        </a:rPr>
                        <a:t>( birds['eagle'], stat='proportion'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85756"/>
                  </a:ext>
                </a:extLst>
              </a:tr>
            </a:tbl>
          </a:graphicData>
        </a:graphic>
      </p:graphicFrame>
      <p:graphicFrame>
        <p:nvGraphicFramePr>
          <p:cNvPr id="28" name="Table 24">
            <a:extLst>
              <a:ext uri="{FF2B5EF4-FFF2-40B4-BE49-F238E27FC236}">
                <a16:creationId xmlns:a16="http://schemas.microsoft.com/office/drawing/2014/main" id="{030F4805-7F82-B9A9-6BF9-668CC9A526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317726"/>
              </p:ext>
            </p:extLst>
          </p:nvPr>
        </p:nvGraphicFramePr>
        <p:xfrm>
          <a:off x="3957123" y="5480010"/>
          <a:ext cx="2489573" cy="8839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596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226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Other plots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Box plot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sns.catplot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data=birds, kind='box'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Swarm plot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sns.catplot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 data=birds, kind='swarm')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Strip plot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g =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sns.catplot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 data=birds, kind='strip'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85756"/>
                  </a:ext>
                </a:extLst>
              </a:tr>
            </a:tbl>
          </a:graphicData>
        </a:graphic>
      </p:graphicFrame>
      <p:graphicFrame>
        <p:nvGraphicFramePr>
          <p:cNvPr id="29" name="Table 24">
            <a:extLst>
              <a:ext uri="{FF2B5EF4-FFF2-40B4-BE49-F238E27FC236}">
                <a16:creationId xmlns:a16="http://schemas.microsoft.com/office/drawing/2014/main" id="{81A1CFB7-E9E2-2197-A537-B0B385E1F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014342"/>
              </p:ext>
            </p:extLst>
          </p:nvPr>
        </p:nvGraphicFramePr>
        <p:xfrm>
          <a:off x="433832" y="8171005"/>
          <a:ext cx="2448640" cy="10972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619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661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Annotations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x-axis label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g.ax.set_xlabel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'size'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y-axis label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g.ax.set_ylabel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 'number of birds'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Graph title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g.ax.set_title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 'distribution of bird sizes'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85756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Legend title</a:t>
                      </a:r>
                      <a:endParaRPr lang="en-US" dirty="0"/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g.legend.set_title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 'bird species' 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555365"/>
                  </a:ext>
                </a:extLst>
              </a:tr>
            </a:tbl>
          </a:graphicData>
        </a:graphic>
      </p:graphicFrame>
      <p:graphicFrame>
        <p:nvGraphicFramePr>
          <p:cNvPr id="30" name="Table 24">
            <a:extLst>
              <a:ext uri="{FF2B5EF4-FFF2-40B4-BE49-F238E27FC236}">
                <a16:creationId xmlns:a16="http://schemas.microsoft.com/office/drawing/2014/main" id="{9459B3D6-ECD4-2599-32F5-DC369A50C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846171"/>
              </p:ext>
            </p:extLst>
          </p:nvPr>
        </p:nvGraphicFramePr>
        <p:xfrm>
          <a:off x="3957123" y="6519295"/>
          <a:ext cx="1060435" cy="4572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60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0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Saving a graph</a:t>
                      </a:r>
                      <a:endParaRPr lang="en-US" dirty="0"/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sns.savefig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'birds.jpg' )</a:t>
                      </a:r>
                      <a:endParaRPr lang="en-US" dirty="0"/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24">
            <a:extLst>
              <a:ext uri="{FF2B5EF4-FFF2-40B4-BE49-F238E27FC236}">
                <a16:creationId xmlns:a16="http://schemas.microsoft.com/office/drawing/2014/main" id="{E9868F5A-38E1-F76C-B2C6-EB60A79D9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916365"/>
              </p:ext>
            </p:extLst>
          </p:nvPr>
        </p:nvGraphicFramePr>
        <p:xfrm>
          <a:off x="3957123" y="7134646"/>
          <a:ext cx="2556390" cy="15240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263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293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Descriptive statistics of a sample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Mean of each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xbar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 =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birds.mean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St. dev. of each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s =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birds.std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Sample size of each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n =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birds.count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85756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Mean of one column</a:t>
                      </a:r>
                      <a:endParaRPr lang="en-US" dirty="0"/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xbar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 = birds['eagle'].mean()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555365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St. dev. of one columns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s = birds['eagle'].std()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206082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Sample size of one column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n = birds['eagle'].count()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260180"/>
                  </a:ext>
                </a:extLst>
              </a:tr>
            </a:tbl>
          </a:graphicData>
        </a:graphic>
      </p:graphicFrame>
      <p:graphicFrame>
        <p:nvGraphicFramePr>
          <p:cNvPr id="18" name="Table 24">
            <a:extLst>
              <a:ext uri="{FF2B5EF4-FFF2-40B4-BE49-F238E27FC236}">
                <a16:creationId xmlns:a16="http://schemas.microsoft.com/office/drawing/2014/main" id="{ECBEB444-2499-CCF6-D4BD-DA1F7153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066695"/>
              </p:ext>
            </p:extLst>
          </p:nvPr>
        </p:nvGraphicFramePr>
        <p:xfrm>
          <a:off x="3957123" y="8806845"/>
          <a:ext cx="2828291" cy="457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28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0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Two sample t-test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t, p =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ttest_ind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( birds['eagle'], birds['pigeon'],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nan_policy</a:t>
                      </a: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='omit' )</a:t>
                      </a:r>
                      <a:endParaRPr lang="en-US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Table 24">
            <a:extLst>
              <a:ext uri="{FF2B5EF4-FFF2-40B4-BE49-F238E27FC236}">
                <a16:creationId xmlns:a16="http://schemas.microsoft.com/office/drawing/2014/main" id="{EDE7E654-CBCF-B1CB-485C-CCEE558EB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634378"/>
              </p:ext>
            </p:extLst>
          </p:nvPr>
        </p:nvGraphicFramePr>
        <p:xfrm>
          <a:off x="420565" y="3876362"/>
          <a:ext cx="2935788" cy="13106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253">
                  <a:extLst>
                    <a:ext uri="{9D8B030D-6E8A-4147-A177-3AD203B41FA5}">
                      <a16:colId xmlns:a16="http://schemas.microsoft.com/office/drawing/2014/main" val="621473908"/>
                    </a:ext>
                  </a:extLst>
                </a:gridCol>
              </a:tblGrid>
              <a:tr h="167040">
                <a:tc gridSpan="2"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000" strike="noStrike" spc="-1" dirty="0">
                          <a:solidFill>
                            <a:srgbClr val="FFFFFF"/>
                          </a:solidFill>
                        </a:rPr>
                        <a:t>Importing modules</a:t>
                      </a:r>
                    </a:p>
                  </a:txBody>
                  <a:tcPr marL="45720" marR="4572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2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Mathematical functions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import math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Data analysis tools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import pandas as pd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665789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Data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visualisation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import seaborn as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sns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285756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Math functions on </a:t>
                      </a:r>
                      <a:r>
                        <a:rPr lang="en-US" sz="800" strike="noStrike" spc="-1" dirty="0" err="1">
                          <a:solidFill>
                            <a:srgbClr val="000000"/>
                          </a:solidFill>
                        </a:rPr>
                        <a:t>DataFrames</a:t>
                      </a:r>
                      <a:endParaRPr lang="en-US" dirty="0" err="1"/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import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numpy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 as np</a:t>
                      </a:r>
                      <a:endParaRPr lang="en-US" dirty="0"/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555365"/>
                  </a:ext>
                </a:extLst>
              </a:tr>
              <a:tr h="128519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800" strike="noStrike" spc="-1" dirty="0">
                          <a:solidFill>
                            <a:srgbClr val="000000"/>
                          </a:solidFill>
                        </a:rPr>
                        <a:t>Import specific functions</a:t>
                      </a:r>
                    </a:p>
                  </a:txBody>
                  <a:tcPr marL="45720" marR="45720">
                    <a:lnL w="0">
                      <a:noFill/>
                    </a:lnL>
                    <a:lnR w="3175">
                      <a:solidFill>
                        <a:schemeClr val="bg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from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scipy.stats</a:t>
                      </a:r>
                      <a:r>
                        <a:rPr lang="en-US" sz="800" u="none" strike="noStrike" spc="-1" noProof="0" dirty="0">
                          <a:solidFill>
                            <a:srgbClr val="000000"/>
                          </a:solidFill>
                        </a:rPr>
                        <a:t> import </a:t>
                      </a:r>
                      <a:r>
                        <a:rPr lang="en-US" sz="800" u="none" strike="noStrike" spc="-1" noProof="0" dirty="0" err="1">
                          <a:solidFill>
                            <a:srgbClr val="000000"/>
                          </a:solidFill>
                        </a:rPr>
                        <a:t>ttest_ind</a:t>
                      </a:r>
                    </a:p>
                  </a:txBody>
                  <a:tcPr marL="45720" marR="45720">
                    <a:lnL w="3175">
                      <a:solidFill>
                        <a:schemeClr val="bg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206082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503BA5-61E3-F175-2DB9-4A6EBC25B4C1}"/>
              </a:ext>
            </a:extLst>
          </p:cNvPr>
          <p:cNvCxnSpPr/>
          <p:nvPr/>
        </p:nvCxnSpPr>
        <p:spPr>
          <a:xfrm>
            <a:off x="308365" y="5321128"/>
            <a:ext cx="6554183" cy="224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9DCB693-4568-0A01-3687-6DCF11633398}"/>
              </a:ext>
            </a:extLst>
          </p:cNvPr>
          <p:cNvSpPr/>
          <p:nvPr/>
        </p:nvSpPr>
        <p:spPr>
          <a:xfrm>
            <a:off x="1234082" y="48918"/>
            <a:ext cx="479340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400" b="1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PYTHON ERROR-MESSAGE</a:t>
            </a:r>
            <a:r>
              <a:rPr lang="en-US" sz="1400" b="1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 CHEATSHEET</a:t>
            </a:r>
            <a:endParaRPr lang="en-GB" sz="1400" b="0" strike="noStrike" spc="-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400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You can take this into the </a:t>
            </a:r>
            <a:r>
              <a:rPr lang="en-US" sz="1400" strike="noStrike" spc="-1" err="1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openbook</a:t>
            </a:r>
            <a:r>
              <a:rPr lang="en-US" sz="1400" strike="noStrike" spc="-1" dirty="0">
                <a:solidFill>
                  <a:schemeClr val="dk1"/>
                </a:solidFill>
                <a:latin typeface="Calibri"/>
                <a:ea typeface="Avenir Black"/>
                <a:cs typeface="Calibri"/>
              </a:rPr>
              <a:t> exam</a:t>
            </a:r>
            <a:endParaRPr lang="en-GB" sz="1400" strike="noStrike" spc="-1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22" descr="A blue and yellow snake logo&#10;&#10;Description automatically generated">
            <a:extLst>
              <a:ext uri="{FF2B5EF4-FFF2-40B4-BE49-F238E27FC236}">
                <a16:creationId xmlns:a16="http://schemas.microsoft.com/office/drawing/2014/main" id="{7AD88C6D-9B9E-0E8C-0A7A-4226B57FDF7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33364" y="111960"/>
            <a:ext cx="394200" cy="3942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EB43B55-1467-73F0-11DE-FE6BF06F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58" y="976280"/>
            <a:ext cx="3656136" cy="799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FB17B-D32D-B626-0CF2-562B7E369769}"/>
              </a:ext>
            </a:extLst>
          </p:cNvPr>
          <p:cNvSpPr txBox="1"/>
          <p:nvPr/>
        </p:nvSpPr>
        <p:spPr>
          <a:xfrm>
            <a:off x="3820613" y="1149855"/>
            <a:ext cx="1269091" cy="215444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Calibri"/>
                <a:cs typeface="Calibri"/>
              </a:rPr>
              <a:t>1. Error occurred on line 1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130E1-B879-7A46-A143-26DB0198C37D}"/>
              </a:ext>
            </a:extLst>
          </p:cNvPr>
          <p:cNvSpPr txBox="1"/>
          <p:nvPr/>
        </p:nvSpPr>
        <p:spPr>
          <a:xfrm>
            <a:off x="413923" y="1316004"/>
            <a:ext cx="1911430" cy="215444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Calibri"/>
                <a:cs typeface="Calibri"/>
              </a:rPr>
              <a:t>2. ^ shows the code that caused the error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AC35C-2263-8083-A6FF-619CBBAABF0D}"/>
              </a:ext>
            </a:extLst>
          </p:cNvPr>
          <p:cNvSpPr txBox="1"/>
          <p:nvPr/>
        </p:nvSpPr>
        <p:spPr>
          <a:xfrm>
            <a:off x="2181447" y="1706072"/>
            <a:ext cx="1056505" cy="21544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Calibri"/>
                <a:cs typeface="Calibri"/>
              </a:rPr>
              <a:t>3. The type of error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CB1036-9D6A-AA9A-2366-FD46F5642122}"/>
              </a:ext>
            </a:extLst>
          </p:cNvPr>
          <p:cNvCxnSpPr/>
          <p:nvPr/>
        </p:nvCxnSpPr>
        <p:spPr>
          <a:xfrm>
            <a:off x="2188777" y="1400373"/>
            <a:ext cx="644455" cy="17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8198C2-8B37-3F82-2BE9-BC70187ABD9D}"/>
              </a:ext>
            </a:extLst>
          </p:cNvPr>
          <p:cNvCxnSpPr>
            <a:cxnSpLocks/>
          </p:cNvCxnSpPr>
          <p:nvPr/>
        </p:nvCxnSpPr>
        <p:spPr>
          <a:xfrm flipV="1">
            <a:off x="2704702" y="1527946"/>
            <a:ext cx="3774" cy="24801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CD8F5A-D772-EE1C-E690-DAFF24EFEE7B}"/>
              </a:ext>
            </a:extLst>
          </p:cNvPr>
          <p:cNvCxnSpPr>
            <a:cxnSpLocks/>
          </p:cNvCxnSpPr>
          <p:nvPr/>
        </p:nvCxnSpPr>
        <p:spPr>
          <a:xfrm flipH="1">
            <a:off x="3262408" y="1252623"/>
            <a:ext cx="554676" cy="35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83B8D1A7-BD51-6606-9BF4-A571F51D9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2" y="2110132"/>
            <a:ext cx="3656136" cy="70904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C23A0F5-7822-80C5-E6B6-357900AB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2" y="7022260"/>
            <a:ext cx="3656136" cy="62472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C3EF08C-3774-C9A7-80E9-4569BB696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12" y="4628189"/>
            <a:ext cx="3656136" cy="73901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6C61394-C1D3-A02A-FF03-17881C767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42" y="6246117"/>
            <a:ext cx="3656136" cy="73526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23A7F82-5414-75BC-7941-634A221D8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72" y="2857102"/>
            <a:ext cx="3656136" cy="841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B3BD5B-0CE4-CA15-10EA-98CF2EA0BD8F}"/>
              </a:ext>
            </a:extLst>
          </p:cNvPr>
          <p:cNvSpPr txBox="1"/>
          <p:nvPr/>
        </p:nvSpPr>
        <p:spPr>
          <a:xfrm>
            <a:off x="4170040" y="2259326"/>
            <a:ext cx="288503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FF0000"/>
                </a:solidFill>
                <a:cs typeface="Calibri"/>
              </a:rPr>
              <a:t>SyntaxError</a:t>
            </a:r>
            <a:r>
              <a:rPr lang="en-US" sz="800" dirty="0">
                <a:cs typeface="Calibri"/>
              </a:rPr>
              <a:t>: 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Usually a missing colon, parenthesis, square and curly bracket or comma.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Missing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in </a:t>
            </a:r>
            <a:r>
              <a:rPr lang="en-US" sz="800" dirty="0">
                <a:cs typeface="Calibri"/>
              </a:rPr>
              <a:t>in the for-loop.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C382B-0AF8-02C5-51C5-43941A3A9106}"/>
              </a:ext>
            </a:extLst>
          </p:cNvPr>
          <p:cNvSpPr txBox="1"/>
          <p:nvPr/>
        </p:nvSpPr>
        <p:spPr>
          <a:xfrm>
            <a:off x="4170040" y="2869565"/>
            <a:ext cx="2946502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FF0000"/>
                </a:solidFill>
                <a:cs typeface="Calibri"/>
              </a:rPr>
              <a:t>NameError</a:t>
            </a:r>
            <a:r>
              <a:rPr lang="en-US" sz="1000" dirty="0">
                <a:cs typeface="Calibri"/>
              </a:rPr>
              <a:t>: </a:t>
            </a:r>
            <a:endParaRPr lang="en-US" sz="1000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A variable has been used in a calculation before it has been </a:t>
            </a:r>
            <a:r>
              <a:rPr lang="en-US" sz="800" dirty="0" err="1">
                <a:cs typeface="Calibri"/>
              </a:rPr>
              <a:t>initialised</a:t>
            </a:r>
            <a:r>
              <a:rPr lang="en-US" sz="800" dirty="0">
                <a:cs typeface="Calibri"/>
              </a:rPr>
              <a:t>. Here </a:t>
            </a:r>
            <a:r>
              <a:rPr lang="en-US" sz="800" dirty="0">
                <a:latin typeface="Consolas"/>
                <a:cs typeface="Calibri"/>
              </a:rPr>
              <a:t>x</a:t>
            </a:r>
            <a:r>
              <a:rPr lang="en-US" sz="800" dirty="0">
                <a:cs typeface="Calibri"/>
              </a:rPr>
              <a:t> is added to </a:t>
            </a:r>
            <a:r>
              <a:rPr lang="en-US" sz="800" dirty="0">
                <a:latin typeface="Consolas"/>
                <a:cs typeface="Calibri"/>
              </a:rPr>
              <a:t>y</a:t>
            </a:r>
            <a:r>
              <a:rPr lang="en-US" sz="800" dirty="0">
                <a:cs typeface="Calibri"/>
              </a:rPr>
              <a:t>, but y has not been set to some value beforehand.</a:t>
            </a:r>
          </a:p>
          <a:p>
            <a:pPr marL="171450" indent="-171450">
              <a:buFont typeface="Arial"/>
              <a:buChar char="•"/>
            </a:pPr>
            <a:endParaRPr lang="en-US" sz="800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800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800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A misspelt variable. Here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birds </a:t>
            </a:r>
            <a:r>
              <a:rPr lang="en-US" sz="800" dirty="0">
                <a:cs typeface="Calibri"/>
              </a:rPr>
              <a:t>should be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bird</a:t>
            </a:r>
            <a:r>
              <a:rPr lang="en-US" sz="800" dirty="0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A misspelt function name, such as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Print()</a:t>
            </a:r>
            <a:r>
              <a:rPr lang="en-US" sz="800" dirty="0">
                <a:latin typeface="Calibri"/>
                <a:cs typeface="Calibri"/>
              </a:rPr>
              <a:t> with a capital P</a:t>
            </a:r>
            <a:endParaRPr lang="en-US" sz="800">
              <a:latin typeface="Calibri"/>
              <a:cs typeface="Calibri"/>
            </a:endParaRP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B0F451F-B597-7F6C-F6CC-DEBC77C3E4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642" y="5411626"/>
            <a:ext cx="3656136" cy="796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F9BE13-09D4-43FF-D0BC-DE51FB53199F}"/>
              </a:ext>
            </a:extLst>
          </p:cNvPr>
          <p:cNvSpPr txBox="1"/>
          <p:nvPr/>
        </p:nvSpPr>
        <p:spPr>
          <a:xfrm>
            <a:off x="4180100" y="4628718"/>
            <a:ext cx="295418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  <a:cs typeface="Calibri"/>
              </a:rPr>
              <a:t>IndentationError</a:t>
            </a:r>
            <a:r>
              <a:rPr lang="en-US" sz="800" dirty="0">
                <a:cs typeface="Calibri"/>
              </a:rPr>
              <a:t>: 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Forgot to indent code after a </a:t>
            </a:r>
            <a:r>
              <a:rPr lang="en-US" sz="800" dirty="0">
                <a:latin typeface="Calibri"/>
                <a:cs typeface="Calibri"/>
              </a:rPr>
              <a:t>for</a:t>
            </a:r>
            <a:r>
              <a:rPr lang="en-US" sz="800" dirty="0">
                <a:cs typeface="Calibri"/>
              </a:rPr>
              <a:t>-loop, an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if </a:t>
            </a:r>
            <a:r>
              <a:rPr lang="en-US" sz="800" dirty="0">
                <a:latin typeface="Calibri"/>
                <a:cs typeface="Calibri"/>
              </a:rPr>
              <a:t>or</a:t>
            </a:r>
            <a:r>
              <a:rPr lang="en-US" sz="800" dirty="0">
                <a:cs typeface="Calibri"/>
              </a:rPr>
              <a:t>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else </a:t>
            </a:r>
            <a:r>
              <a:rPr lang="en-US" sz="800" dirty="0">
                <a:cs typeface="Calibri"/>
              </a:rPr>
              <a:t>statement.</a:t>
            </a:r>
          </a:p>
          <a:p>
            <a:pPr marL="171450" indent="-171450">
              <a:buFont typeface="Arial"/>
              <a:buChar char="•"/>
            </a:pPr>
            <a:endParaRPr lang="en-US" sz="800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800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800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When</a:t>
            </a:r>
            <a:r>
              <a:rPr lang="en-US" sz="800" dirty="0">
                <a:latin typeface="Calibri"/>
                <a:cs typeface="Calibri"/>
              </a:rPr>
              <a:t> indented code does not align properly. Here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z = x**3</a:t>
            </a:r>
            <a:r>
              <a:rPr lang="en-US" sz="800" dirty="0">
                <a:latin typeface="Calibri"/>
                <a:cs typeface="Calibri"/>
              </a:rPr>
              <a:t> does not align correctly with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alibri"/>
                <a:cs typeface="Calibri"/>
              </a:rPr>
              <a:t>y = 2*x</a:t>
            </a:r>
            <a:endParaRPr lang="en-US" sz="800" dirty="0">
              <a:solidFill>
                <a:schemeClr val="accent6">
                  <a:lumMod val="76000"/>
                </a:schemeClr>
              </a:solidFill>
              <a:latin typeface="Calibri"/>
              <a:ea typeface="Calibri"/>
              <a:cs typeface="Calibri"/>
            </a:endParaRPr>
          </a:p>
          <a:p>
            <a:endParaRPr lang="en-US" sz="800" dirty="0">
              <a:cs typeface="Calibri"/>
            </a:endParaRPr>
          </a:p>
          <a:p>
            <a:endParaRPr lang="en-US" sz="8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6C011-23B7-DD75-9614-6AD95F644493}"/>
              </a:ext>
            </a:extLst>
          </p:cNvPr>
          <p:cNvSpPr txBox="1"/>
          <p:nvPr/>
        </p:nvSpPr>
        <p:spPr>
          <a:xfrm>
            <a:off x="4180100" y="6275802"/>
            <a:ext cx="2954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FF0000"/>
                </a:solidFill>
                <a:cs typeface="Calibri"/>
              </a:rPr>
              <a:t>ModuleNotFoundError</a:t>
            </a:r>
            <a:r>
              <a:rPr lang="en-US" sz="1000" dirty="0">
                <a:cs typeface="Calibri"/>
              </a:rPr>
              <a:t>: </a:t>
            </a:r>
            <a:endParaRPr lang="en-US" sz="1000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Misspelt module name; should be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pandas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A73CD2-BFFC-0732-25C0-5D803BE336B6}"/>
              </a:ext>
            </a:extLst>
          </p:cNvPr>
          <p:cNvSpPr txBox="1"/>
          <p:nvPr/>
        </p:nvSpPr>
        <p:spPr>
          <a:xfrm>
            <a:off x="4170040" y="7083010"/>
            <a:ext cx="29541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solidFill>
                  <a:srgbClr val="FF0000"/>
                </a:solidFill>
                <a:cs typeface="Calibri"/>
              </a:rPr>
              <a:t>FileNotFoundError</a:t>
            </a:r>
            <a:r>
              <a:rPr lang="en-US" sz="1000" dirty="0">
                <a:cs typeface="Calibri"/>
              </a:rPr>
              <a:t>: </a:t>
            </a:r>
            <a:endParaRPr lang="en-US" sz="1000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Misspelt file name; check for plurals, underscore characters.</a:t>
            </a:r>
            <a:endParaRPr lang="en-US" sz="800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File is not in the same directory as the notebook. To correct, add the folder name, such as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Datasets/beak_depths.csv</a:t>
            </a:r>
            <a:endParaRPr lang="en-US" sz="800">
              <a:solidFill>
                <a:schemeClr val="accent6">
                  <a:lumMod val="76000"/>
                </a:schemeClr>
              </a:solidFill>
              <a:latin typeface="Consolas"/>
              <a:cs typeface="Calibri"/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BFDB921F-261F-B908-AC5A-761F240F4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552" y="3735353"/>
            <a:ext cx="3656136" cy="855750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49636CFF-8A01-68F5-2B99-E076A3AE9F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642" y="7689004"/>
            <a:ext cx="3656136" cy="488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A7C52C-DDE6-DF4A-208B-7AEF1F3FB745}"/>
              </a:ext>
            </a:extLst>
          </p:cNvPr>
          <p:cNvSpPr txBox="1"/>
          <p:nvPr/>
        </p:nvSpPr>
        <p:spPr>
          <a:xfrm>
            <a:off x="4180100" y="7690202"/>
            <a:ext cx="29541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  <a:cs typeface="Calibri"/>
              </a:rPr>
              <a:t>AttributeError</a:t>
            </a:r>
            <a:r>
              <a:rPr lang="en-US" sz="800" dirty="0">
                <a:cs typeface="Calibri"/>
              </a:rPr>
              <a:t>: 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Misspelt keyword in a function. Here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stats </a:t>
            </a:r>
            <a:r>
              <a:rPr lang="en-US" sz="800" dirty="0">
                <a:latin typeface="Calibri"/>
                <a:cs typeface="Calibri"/>
              </a:rPr>
              <a:t>should be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stat</a:t>
            </a:r>
            <a:r>
              <a:rPr lang="en-US" sz="800" dirty="0">
                <a:latin typeface="Calibri"/>
                <a:cs typeface="Calibri"/>
              </a:rPr>
              <a:t>.</a:t>
            </a:r>
            <a:endParaRPr lang="en-US" sz="800" dirty="0">
              <a:cs typeface="Calibri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89B6B7EA-DE05-5EC9-8D3A-DC8FE3DF6A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642" y="8217175"/>
            <a:ext cx="3656136" cy="4900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9A01A2-3AD8-998D-E240-EF41C26074FB}"/>
              </a:ext>
            </a:extLst>
          </p:cNvPr>
          <p:cNvSpPr txBox="1"/>
          <p:nvPr/>
        </p:nvSpPr>
        <p:spPr>
          <a:xfrm>
            <a:off x="4170040" y="8218905"/>
            <a:ext cx="295418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  <a:cs typeface="Calibri"/>
              </a:rPr>
              <a:t>ValueError</a:t>
            </a:r>
            <a:r>
              <a:rPr lang="en-US" sz="800" dirty="0">
                <a:cs typeface="Calibri"/>
              </a:rPr>
              <a:t>: 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Misspelt keyword value in a function. Here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'</a:t>
            </a:r>
            <a:r>
              <a:rPr lang="en-US" sz="800" dirty="0" err="1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propotion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' </a:t>
            </a:r>
            <a:r>
              <a:rPr lang="en-US" sz="800" dirty="0">
                <a:latin typeface="Calibri"/>
                <a:cs typeface="Calibri"/>
              </a:rPr>
              <a:t>should be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'proportion'</a:t>
            </a:r>
            <a:r>
              <a:rPr lang="en-US" sz="800" dirty="0">
                <a:latin typeface="Calibri"/>
                <a:cs typeface="Calibri"/>
              </a:rPr>
              <a:t>.</a:t>
            </a:r>
            <a:endParaRPr lang="en-US" sz="800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7EA27-466E-04BE-BA4B-0EDB4B6867BF}"/>
              </a:ext>
            </a:extLst>
          </p:cNvPr>
          <p:cNvSpPr txBox="1"/>
          <p:nvPr/>
        </p:nvSpPr>
        <p:spPr>
          <a:xfrm>
            <a:off x="2326927" y="734148"/>
            <a:ext cx="2595571" cy="246221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ea typeface="Calibri"/>
                <a:cs typeface="Calibri"/>
              </a:rPr>
              <a:t>Three things to look for when an error occurs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91666B-00E9-C52D-3D13-116D709B7979}"/>
              </a:ext>
            </a:extLst>
          </p:cNvPr>
          <p:cNvSpPr txBox="1"/>
          <p:nvPr/>
        </p:nvSpPr>
        <p:spPr>
          <a:xfrm>
            <a:off x="5661564" y="734431"/>
            <a:ext cx="1382149" cy="1015663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ea typeface="Calibri"/>
                <a:cs typeface="Calibri"/>
              </a:rPr>
              <a:t>Most errors are misspellings of variable names and </a:t>
            </a:r>
            <a:r>
              <a:rPr lang="en-US" sz="1000" b="1" dirty="0" err="1">
                <a:ea typeface="Calibri"/>
                <a:cs typeface="Calibri"/>
              </a:rPr>
              <a:t>DataFrame</a:t>
            </a:r>
            <a:r>
              <a:rPr lang="en-US" sz="1000" b="1" dirty="0">
                <a:ea typeface="Calibri"/>
                <a:cs typeface="Calibri"/>
              </a:rPr>
              <a:t> column names. Check your spelling very carefully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1697A3-2493-6718-3095-5292481D92E5}"/>
              </a:ext>
            </a:extLst>
          </p:cNvPr>
          <p:cNvSpPr txBox="1"/>
          <p:nvPr/>
        </p:nvSpPr>
        <p:spPr>
          <a:xfrm>
            <a:off x="4245507" y="1812197"/>
            <a:ext cx="2800578" cy="461665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Calibri"/>
                <a:cs typeface="Calibri"/>
              </a:rPr>
              <a:t>Below are some of the types of errors you will encounter and some of the reasons for them. </a:t>
            </a:r>
            <a:r>
              <a:rPr lang="en-US" sz="800" dirty="0">
                <a:ea typeface="+mn-lt"/>
                <a:cs typeface="+mn-lt"/>
              </a:rPr>
              <a:t>Example code to the left reproduces common errors.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0E3EC1-BDA1-A0E3-8057-514531111479}"/>
              </a:ext>
            </a:extLst>
          </p:cNvPr>
          <p:cNvSpPr txBox="1"/>
          <p:nvPr/>
        </p:nvSpPr>
        <p:spPr>
          <a:xfrm>
            <a:off x="4240473" y="6758523"/>
            <a:ext cx="2891138" cy="338554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Calibri"/>
                <a:cs typeface="Calibri"/>
              </a:rPr>
              <a:t>Pandas errors messages can be very long. Just look down the error message for the type of error and the line of code causing it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1ABD43-BC7C-21A8-A191-D6824E7EA9E5}"/>
              </a:ext>
            </a:extLst>
          </p:cNvPr>
          <p:cNvGrpSpPr/>
          <p:nvPr/>
        </p:nvGrpSpPr>
        <p:grpSpPr>
          <a:xfrm>
            <a:off x="339532" y="8745346"/>
            <a:ext cx="3661911" cy="667800"/>
            <a:chOff x="339532" y="9022055"/>
            <a:chExt cx="3661911" cy="667800"/>
          </a:xfrm>
        </p:grpSpPr>
        <p:pic>
          <p:nvPicPr>
            <p:cNvPr id="31" name="Picture 30" descr="A white rectangular object with a black border&#10;&#10;Description automatically generated">
              <a:extLst>
                <a:ext uri="{FF2B5EF4-FFF2-40B4-BE49-F238E27FC236}">
                  <a16:creationId xmlns:a16="http://schemas.microsoft.com/office/drawing/2014/main" id="{AFC8DC24-A760-3090-B78C-D6C78BBCC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9532" y="9022055"/>
              <a:ext cx="3656881" cy="170310"/>
            </a:xfrm>
            <a:prstGeom prst="rect">
              <a:avLst/>
            </a:prstGeom>
          </p:spPr>
        </p:pic>
        <p:pic>
          <p:nvPicPr>
            <p:cNvPr id="32" name="Picture 31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139C80CA-A52D-5C9B-9D9D-52D6292C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4562" y="9188668"/>
              <a:ext cx="3656881" cy="50118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03CF22-A666-AC3D-583C-FB02E126C285}"/>
              </a:ext>
            </a:extLst>
          </p:cNvPr>
          <p:cNvSpPr txBox="1"/>
          <p:nvPr/>
        </p:nvSpPr>
        <p:spPr>
          <a:xfrm>
            <a:off x="4180974" y="8747197"/>
            <a:ext cx="29541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  <a:cs typeface="Calibri"/>
              </a:rPr>
              <a:t>KeyError</a:t>
            </a:r>
            <a:r>
              <a:rPr lang="en-US" sz="800" dirty="0">
                <a:cs typeface="Calibri"/>
              </a:rPr>
              <a:t>: 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Misspelt column name in a </a:t>
            </a:r>
            <a:r>
              <a:rPr lang="en-US" sz="800" dirty="0" err="1">
                <a:latin typeface="Calibri"/>
                <a:cs typeface="Calibri"/>
              </a:rPr>
              <a:t>DataFrame</a:t>
            </a:r>
            <a:r>
              <a:rPr lang="en-US" sz="800" dirty="0">
                <a:latin typeface="Calibri"/>
                <a:cs typeface="Calibri"/>
              </a:rPr>
              <a:t>. Here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'1977' </a:t>
            </a:r>
            <a:r>
              <a:rPr lang="en-US" sz="800" dirty="0">
                <a:latin typeface="Calibri"/>
                <a:cs typeface="Calibri"/>
              </a:rPr>
              <a:t>should be </a:t>
            </a:r>
            <a:r>
              <a:rPr lang="en-US" sz="800" dirty="0">
                <a:solidFill>
                  <a:schemeClr val="accent6">
                    <a:lumMod val="76000"/>
                  </a:schemeClr>
                </a:solidFill>
                <a:latin typeface="Consolas"/>
                <a:cs typeface="Calibri"/>
              </a:rPr>
              <a:t>'1976'</a:t>
            </a:r>
            <a:r>
              <a:rPr lang="en-US" sz="800" dirty="0">
                <a:latin typeface="Calibri"/>
                <a:cs typeface="Calibri"/>
              </a:rPr>
              <a:t>. You may need to scroll down to find the offending line and code.</a:t>
            </a:r>
            <a:endParaRPr lang="en-US" sz="800" dirty="0">
              <a:cs typeface="Calibr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C8D3F31-4F26-C5A2-818E-68156B8F2934}"/>
              </a:ext>
            </a:extLst>
          </p:cNvPr>
          <p:cNvCxnSpPr/>
          <p:nvPr/>
        </p:nvCxnSpPr>
        <p:spPr>
          <a:xfrm>
            <a:off x="344747" y="2010494"/>
            <a:ext cx="3963237" cy="8626"/>
          </a:xfrm>
          <a:prstGeom prst="straightConnector1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A2A193-D88D-CB9F-1865-4947D1F43B1D}"/>
              </a:ext>
            </a:extLst>
          </p:cNvPr>
          <p:cNvCxnSpPr>
            <a:cxnSpLocks/>
          </p:cNvCxnSpPr>
          <p:nvPr/>
        </p:nvCxnSpPr>
        <p:spPr>
          <a:xfrm flipV="1">
            <a:off x="332127" y="7004011"/>
            <a:ext cx="3911004" cy="1717"/>
          </a:xfrm>
          <a:prstGeom prst="straightConnector1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69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E52CD-A323-0D9A-6B07-59FFA97A5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45" y="643816"/>
            <a:ext cx="4916774" cy="46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0E5D4-7DED-8797-0A58-BC8ECE6E819B}"/>
              </a:ext>
            </a:extLst>
          </p:cNvPr>
          <p:cNvSpPr txBox="1"/>
          <p:nvPr/>
        </p:nvSpPr>
        <p:spPr>
          <a:xfrm>
            <a:off x="2083632" y="-29446"/>
            <a:ext cx="2944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Add your own notes here.</a:t>
            </a:r>
          </a:p>
          <a:p>
            <a:pPr algn="ctr"/>
            <a:r>
              <a:rPr lang="en-US" sz="1400" dirty="0"/>
              <a:t>(Examples of common plotting issues)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418F8-8B8D-EDB9-DA5F-730379DBC67F}"/>
              </a:ext>
            </a:extLst>
          </p:cNvPr>
          <p:cNvSpPr txBox="1"/>
          <p:nvPr/>
        </p:nvSpPr>
        <p:spPr>
          <a:xfrm>
            <a:off x="402699" y="945524"/>
            <a:ext cx="2953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matplotlib inline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90560-AD8D-12CD-E39B-3E37126E9F5E}"/>
              </a:ext>
            </a:extLst>
          </p:cNvPr>
          <p:cNvSpPr txBox="1"/>
          <p:nvPr/>
        </p:nvSpPr>
        <p:spPr>
          <a:xfrm>
            <a:off x="88791" y="1287810"/>
            <a:ext cx="2372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 have a code at the top of my plot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86BBB8-404A-4C80-DC2A-4C1F62059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72" y="1293455"/>
            <a:ext cx="4572000" cy="728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BEE93-0501-0AF2-AFBA-82ABAB998A00}"/>
              </a:ext>
            </a:extLst>
          </p:cNvPr>
          <p:cNvSpPr txBox="1"/>
          <p:nvPr/>
        </p:nvSpPr>
        <p:spPr>
          <a:xfrm>
            <a:off x="88791" y="19241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a “;”</a:t>
            </a:r>
          </a:p>
        </p:txBody>
      </p:sp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0E1D8F48-25A7-A59C-FD3A-E87661381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172" y="2298502"/>
            <a:ext cx="3657600" cy="967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B2B989-63A0-A38A-3BD8-B5475EC3AA00}"/>
              </a:ext>
            </a:extLst>
          </p:cNvPr>
          <p:cNvSpPr txBox="1"/>
          <p:nvPr/>
        </p:nvSpPr>
        <p:spPr>
          <a:xfrm>
            <a:off x="145831" y="559169"/>
            <a:ext cx="365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My plot doesn’t appear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9E4EB9-FFF3-783F-B513-B2E3AEA97FEF}"/>
              </a:ext>
            </a:extLst>
          </p:cNvPr>
          <p:cNvSpPr txBox="1"/>
          <p:nvPr/>
        </p:nvSpPr>
        <p:spPr>
          <a:xfrm>
            <a:off x="1274981" y="3468446"/>
            <a:ext cx="5514345" cy="768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05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ValueError</a:t>
            </a:r>
            <a:r>
              <a:rPr lang="en-GB" sz="105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: The following variable cannot be assigned with wide-form data: `hue`</a:t>
            </a:r>
            <a:endParaRPr lang="en-GB" sz="105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Make the </a:t>
            </a:r>
            <a:r>
              <a:rPr lang="en-GB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df</a:t>
            </a:r>
            <a:r>
              <a:rPr lang="en-GB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long form using melt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4DD0D-7029-2ABD-5CFD-58ACFA5DE857}"/>
              </a:ext>
            </a:extLst>
          </p:cNvPr>
          <p:cNvSpPr txBox="1"/>
          <p:nvPr/>
        </p:nvSpPr>
        <p:spPr>
          <a:xfrm>
            <a:off x="112200" y="3266026"/>
            <a:ext cx="1828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 won’t plot what I want!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513E8-0965-DEDB-2429-DF0DCAE8B020}"/>
              </a:ext>
            </a:extLst>
          </p:cNvPr>
          <p:cNvSpPr txBox="1"/>
          <p:nvPr/>
        </p:nvSpPr>
        <p:spPr>
          <a:xfrm>
            <a:off x="1274981" y="4267557"/>
            <a:ext cx="14135726" cy="265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warnings.warn</a:t>
            </a:r>
            <a:r>
              <a:rPr lang="en-GB" sz="11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lang="en-GB" sz="11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msg</a:t>
            </a:r>
            <a:r>
              <a:rPr lang="en-GB" sz="11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GB" sz="1100" kern="1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UserWarning</a:t>
            </a:r>
            <a:r>
              <a:rPr lang="en-GB" sz="1100" kern="1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GB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Advice about changes coming, or poor use of commands</a:t>
            </a:r>
            <a:r>
              <a:rPr lang="en-GB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endParaRPr lang="en-GB" sz="1100" kern="1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800"/>
              </a:spcAft>
            </a:pPr>
            <a:r>
              <a:rPr lang="en-GB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you don't want to take it, can be turned off with: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	import warnings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GB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warnings.filterwarnings</a:t>
            </a: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('ignore')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Don't forget to switch them back on: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GB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warnings.filterwarnings</a:t>
            </a:r>
            <a:r>
              <a:rPr lang="en-GB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('always')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84724-5C16-F1CE-2D9F-085F4A0962BA}"/>
              </a:ext>
            </a:extLst>
          </p:cNvPr>
          <p:cNvSpPr txBox="1"/>
          <p:nvPr/>
        </p:nvSpPr>
        <p:spPr>
          <a:xfrm>
            <a:off x="88791" y="4311082"/>
            <a:ext cx="1434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All I see is warnings</a:t>
            </a:r>
          </a:p>
        </p:txBody>
      </p:sp>
    </p:spTree>
    <p:extLst>
      <p:ext uri="{BB962C8B-B14F-4D97-AF65-F5344CB8AC3E}">
        <p14:creationId xmlns:p14="http://schemas.microsoft.com/office/powerpoint/2010/main" val="276802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1165</Words>
  <Application>Microsoft Macintosh PowerPoint</Application>
  <PresentationFormat>Custom</PresentationFormat>
  <Paragraphs>187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3</vt:i4>
      </vt:variant>
    </vt:vector>
  </HeadingPairs>
  <TitlesOfParts>
    <vt:vector size="22" baseType="lpstr">
      <vt:lpstr>Aptos</vt:lpstr>
      <vt:lpstr>Arial</vt:lpstr>
      <vt:lpstr>Calibri</vt:lpstr>
      <vt:lpstr>Consolas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Mark Miller</dc:creator>
  <dc:description/>
  <cp:lastModifiedBy>Catherine Kidner</cp:lastModifiedBy>
  <cp:revision>620</cp:revision>
  <cp:lastPrinted>2016-11-21T15:50:19Z</cp:lastPrinted>
  <dcterms:created xsi:type="dcterms:W3CDTF">2008-11-19T15:13:13Z</dcterms:created>
  <dcterms:modified xsi:type="dcterms:W3CDTF">2024-09-06T15:55:47Z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Custom</vt:lpwstr>
  </property>
  <property fmtid="{D5CDD505-2E9C-101B-9397-08002B2CF9AE}" pid="4" name="Slides">
    <vt:i4>2</vt:i4>
  </property>
</Properties>
</file>